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2AE9B6A1-0746-4D14-8C75-DC6C0E3BD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355" y="59916"/>
            <a:ext cx="5525290" cy="421604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s-MX" sz="1800" dirty="0"/>
              <a:t>LEY DE PLANEACIÓN NACIONAL. </a:t>
            </a:r>
          </a:p>
          <a:p>
            <a:endParaRPr lang="es-MX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ACC1288-24CD-42CA-A195-7B5F404AAD15}"/>
              </a:ext>
            </a:extLst>
          </p:cNvPr>
          <p:cNvSpPr/>
          <p:nvPr/>
        </p:nvSpPr>
        <p:spPr>
          <a:xfrm>
            <a:off x="4830871" y="604587"/>
            <a:ext cx="2530258" cy="4216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DIAGNÓSTICO</a:t>
            </a:r>
            <a:r>
              <a:rPr lang="es-MX" dirty="0"/>
              <a:t>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CB48B4-E89A-47C3-8E4A-BD358BBE4275}"/>
              </a:ext>
            </a:extLst>
          </p:cNvPr>
          <p:cNvSpPr/>
          <p:nvPr/>
        </p:nvSpPr>
        <p:spPr>
          <a:xfrm>
            <a:off x="1434230" y="1227233"/>
            <a:ext cx="9323540" cy="7938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  <a:latin typeface="Century Gothic" panose="020B0502020202020204" pitchFamily="34" charset="0"/>
                <a:cs typeface="Mongolian Baiti" panose="03000500000000000000" pitchFamily="66" charset="0"/>
              </a:rPr>
              <a:t>Se busca la ordenación racional y sistemática de acciones que, con base en el ejercicio de las atribuciones del Ejecutivo Federal en materia de regulación y promoción de la actividad económica, social, política y ambiental tiene como propósito la transformación de la realidad del país.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45F9B2C-A04E-4275-A831-21BD3E9942A5}"/>
              </a:ext>
            </a:extLst>
          </p:cNvPr>
          <p:cNvSpPr/>
          <p:nvPr/>
        </p:nvSpPr>
        <p:spPr>
          <a:xfrm>
            <a:off x="331939" y="2427151"/>
            <a:ext cx="1665962" cy="313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latin typeface="Century Gothic" panose="020B0502020202020204" pitchFamily="34" charset="0"/>
              </a:rPr>
              <a:t>OBJETIVOS</a:t>
            </a:r>
            <a:endParaRPr lang="es-MX" b="1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C69D7E7-ADAE-4B4E-99C4-1B7EBAD565EC}"/>
              </a:ext>
            </a:extLst>
          </p:cNvPr>
          <p:cNvSpPr/>
          <p:nvPr/>
        </p:nvSpPr>
        <p:spPr>
          <a:xfrm>
            <a:off x="222337" y="4354657"/>
            <a:ext cx="2996852" cy="1276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latin typeface="Century Gothic" panose="020B0502020202020204" pitchFamily="34" charset="0"/>
              </a:rPr>
              <a:t>Establecer bases para que el Ejecutivo Federal coordine las actividades de planeación de la Administración pública Federal, así como la participación de los órganos constitucionales autónomos.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0D3B659F-2AFC-4232-9692-ADDBEE3F6A06}"/>
              </a:ext>
            </a:extLst>
          </p:cNvPr>
          <p:cNvCxnSpPr/>
          <p:nvPr/>
        </p:nvCxnSpPr>
        <p:spPr>
          <a:xfrm>
            <a:off x="112734" y="2583726"/>
            <a:ext cx="0" cy="2533209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2DF93CD-EF77-492F-A9E2-49210389C7D4}"/>
              </a:ext>
            </a:extLst>
          </p:cNvPr>
          <p:cNvCxnSpPr>
            <a:cxnSpLocks/>
          </p:cNvCxnSpPr>
          <p:nvPr/>
        </p:nvCxnSpPr>
        <p:spPr>
          <a:xfrm>
            <a:off x="112734" y="3200787"/>
            <a:ext cx="350729" cy="7419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F58ADACF-D7D4-4E35-83F0-6B44CFBD5C75}"/>
              </a:ext>
            </a:extLst>
          </p:cNvPr>
          <p:cNvCxnSpPr>
            <a:cxnSpLocks/>
          </p:cNvCxnSpPr>
          <p:nvPr/>
        </p:nvCxnSpPr>
        <p:spPr>
          <a:xfrm>
            <a:off x="112734" y="3896132"/>
            <a:ext cx="3507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C143DE5A-0238-42B0-804B-8D82E7050DD6}"/>
              </a:ext>
            </a:extLst>
          </p:cNvPr>
          <p:cNvCxnSpPr/>
          <p:nvPr/>
        </p:nvCxnSpPr>
        <p:spPr>
          <a:xfrm>
            <a:off x="112734" y="5004201"/>
            <a:ext cx="2192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E22EBA7D-968E-4624-B66F-838FADAEA35F}"/>
              </a:ext>
            </a:extLst>
          </p:cNvPr>
          <p:cNvCxnSpPr>
            <a:endCxn id="9" idx="1"/>
          </p:cNvCxnSpPr>
          <p:nvPr/>
        </p:nvCxnSpPr>
        <p:spPr>
          <a:xfrm>
            <a:off x="112734" y="2583726"/>
            <a:ext cx="219205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05F1CEF3-9074-479C-9AB9-F6DC285656B6}"/>
              </a:ext>
            </a:extLst>
          </p:cNvPr>
          <p:cNvCxnSpPr>
            <a:stCxn id="8" idx="2"/>
          </p:cNvCxnSpPr>
          <p:nvPr/>
        </p:nvCxnSpPr>
        <p:spPr>
          <a:xfrm>
            <a:off x="6096000" y="2021076"/>
            <a:ext cx="0" cy="2336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4EADA14E-0DC6-4776-A310-8315ED62D2AB}"/>
              </a:ext>
            </a:extLst>
          </p:cNvPr>
          <p:cNvCxnSpPr/>
          <p:nvPr/>
        </p:nvCxnSpPr>
        <p:spPr>
          <a:xfrm flipH="1">
            <a:off x="1265129" y="2267211"/>
            <a:ext cx="483087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6EB8F84D-1F0F-4E1C-BB3D-91E99F543078}"/>
              </a:ext>
            </a:extLst>
          </p:cNvPr>
          <p:cNvCxnSpPr/>
          <p:nvPr/>
        </p:nvCxnSpPr>
        <p:spPr>
          <a:xfrm>
            <a:off x="1265129" y="2267211"/>
            <a:ext cx="0" cy="1599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963D098E-6A31-4A10-A2A0-E457E2AB2806}"/>
              </a:ext>
            </a:extLst>
          </p:cNvPr>
          <p:cNvSpPr/>
          <p:nvPr/>
        </p:nvSpPr>
        <p:spPr>
          <a:xfrm>
            <a:off x="222336" y="2891691"/>
            <a:ext cx="3068877" cy="5652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latin typeface="Century Gothic" panose="020B0502020202020204" pitchFamily="34" charset="0"/>
              </a:rPr>
              <a:t>Establecer normas y principios básicos conforme a los que se llevará a cabo la Planeación Nacional.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B41012-B80B-4377-A09D-DDCE2E7663AE}"/>
              </a:ext>
            </a:extLst>
          </p:cNvPr>
          <p:cNvSpPr/>
          <p:nvPr/>
        </p:nvSpPr>
        <p:spPr>
          <a:xfrm>
            <a:off x="222336" y="3613510"/>
            <a:ext cx="3068877" cy="5652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latin typeface="Century Gothic" panose="020B0502020202020204" pitchFamily="34" charset="0"/>
              </a:rPr>
              <a:t>Establecer bases de integración y funcionamiento del sistema Nacional de Planeación 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CE6A62F-7358-4989-8600-EAF719A0CE25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096000" y="1026190"/>
            <a:ext cx="0" cy="3609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ABB9313F-B3A0-453E-B9A2-CF050204A1A3}"/>
              </a:ext>
            </a:extLst>
          </p:cNvPr>
          <p:cNvCxnSpPr/>
          <p:nvPr/>
        </p:nvCxnSpPr>
        <p:spPr>
          <a:xfrm>
            <a:off x="5924811" y="2267211"/>
            <a:ext cx="11523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ED52FC12-240A-479A-93A7-CDDA693125AE}"/>
              </a:ext>
            </a:extLst>
          </p:cNvPr>
          <p:cNvCxnSpPr/>
          <p:nvPr/>
        </p:nvCxnSpPr>
        <p:spPr>
          <a:xfrm>
            <a:off x="7077206" y="2267211"/>
            <a:ext cx="0" cy="3165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1B3324A4-0C43-4A53-8139-30A910419F32}"/>
              </a:ext>
            </a:extLst>
          </p:cNvPr>
          <p:cNvCxnSpPr>
            <a:cxnSpLocks/>
          </p:cNvCxnSpPr>
          <p:nvPr/>
        </p:nvCxnSpPr>
        <p:spPr>
          <a:xfrm>
            <a:off x="4424818" y="2267211"/>
            <a:ext cx="58974" cy="33635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Rectángulo 39">
            <a:extLst>
              <a:ext uri="{FF2B5EF4-FFF2-40B4-BE49-F238E27FC236}">
                <a16:creationId xmlns:a16="http://schemas.microsoft.com/office/drawing/2014/main" id="{DF2FD85A-E941-42F7-AA7D-973EC9CBD746}"/>
              </a:ext>
            </a:extLst>
          </p:cNvPr>
          <p:cNvSpPr/>
          <p:nvPr/>
        </p:nvSpPr>
        <p:spPr>
          <a:xfrm>
            <a:off x="3519813" y="3599327"/>
            <a:ext cx="1853843" cy="580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>
                <a:latin typeface="Century Gothic" panose="020B0502020202020204" pitchFamily="34" charset="0"/>
              </a:rPr>
              <a:t>Ejecutivo Federal conducirá la Planeación Nacional.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3528A3C7-1BC1-4009-B6F5-EC5842DEAF52}"/>
              </a:ext>
            </a:extLst>
          </p:cNvPr>
          <p:cNvSpPr/>
          <p:nvPr/>
        </p:nvSpPr>
        <p:spPr>
          <a:xfrm>
            <a:off x="3662815" y="2853504"/>
            <a:ext cx="1567840" cy="5652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latin typeface="Century Gothic" panose="020B0502020202020204" pitchFamily="34" charset="0"/>
              </a:rPr>
              <a:t>ESTRATEGIAS A EJECUTAR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E66B22F6-4638-4B76-8BC7-9F2E5185EE07}"/>
              </a:ext>
            </a:extLst>
          </p:cNvPr>
          <p:cNvSpPr/>
          <p:nvPr/>
        </p:nvSpPr>
        <p:spPr>
          <a:xfrm>
            <a:off x="3328791" y="4368808"/>
            <a:ext cx="2192054" cy="7640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Century Gothic" panose="020B0502020202020204" pitchFamily="34" charset="0"/>
              </a:rPr>
              <a:t>Presidente de la República debe diseñar el Plan y remitir al Congreso de la Unión.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D333A8C-F22C-4C44-BF9A-D2363FA77E1A}"/>
              </a:ext>
            </a:extLst>
          </p:cNvPr>
          <p:cNvSpPr/>
          <p:nvPr/>
        </p:nvSpPr>
        <p:spPr>
          <a:xfrm>
            <a:off x="3221207" y="5305629"/>
            <a:ext cx="2466196" cy="14757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Century Gothic" panose="020B0502020202020204" pitchFamily="34" charset="0"/>
              </a:rPr>
              <a:t>Poder legislativo formulará las observaciones que estime pertinentes durante ejecución, revisión y ejecuciones del propio plan.</a:t>
            </a:r>
          </a:p>
          <a:p>
            <a:pPr algn="ctr"/>
            <a:r>
              <a:rPr lang="es-MX" sz="1200" dirty="0">
                <a:latin typeface="Century Gothic" panose="020B0502020202020204" pitchFamily="34" charset="0"/>
              </a:rPr>
              <a:t>Cada presidente deberá agregar elementos a largo plazo (hasta +20 años)</a:t>
            </a:r>
          </a:p>
        </p:txBody>
      </p:sp>
      <p:cxnSp>
        <p:nvCxnSpPr>
          <p:cNvPr id="56" name="Conector: angular 55">
            <a:extLst>
              <a:ext uri="{FF2B5EF4-FFF2-40B4-BE49-F238E27FC236}">
                <a16:creationId xmlns:a16="http://schemas.microsoft.com/office/drawing/2014/main" id="{76872CEE-822F-40DA-BF1F-599D9444B76D}"/>
              </a:ext>
            </a:extLst>
          </p:cNvPr>
          <p:cNvCxnSpPr>
            <a:stCxn id="43" idx="3"/>
          </p:cNvCxnSpPr>
          <p:nvPr/>
        </p:nvCxnSpPr>
        <p:spPr>
          <a:xfrm>
            <a:off x="7918530" y="2752789"/>
            <a:ext cx="1450938" cy="525602"/>
          </a:xfrm>
          <a:prstGeom prst="bentConnector3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26E0199-1CB5-47A8-B630-27B3064FCAE8}"/>
              </a:ext>
            </a:extLst>
          </p:cNvPr>
          <p:cNvSpPr/>
          <p:nvPr/>
        </p:nvSpPr>
        <p:spPr>
          <a:xfrm>
            <a:off x="5764055" y="2470178"/>
            <a:ext cx="2154475" cy="565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latin typeface="Century Gothic" panose="020B0502020202020204" pitchFamily="34" charset="0"/>
              </a:rPr>
              <a:t>LINEAS DE ACCIÓN PARA IMPLEMENTACIÓN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9FCED736-32D3-422A-8FCF-2B393F62AC3C}"/>
              </a:ext>
            </a:extLst>
          </p:cNvPr>
          <p:cNvCxnSpPr/>
          <p:nvPr/>
        </p:nvCxnSpPr>
        <p:spPr>
          <a:xfrm>
            <a:off x="8643999" y="3850330"/>
            <a:ext cx="0" cy="32842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FE13C05-3248-4197-8D15-3DF0DA90C09C}"/>
              </a:ext>
            </a:extLst>
          </p:cNvPr>
          <p:cNvSpPr/>
          <p:nvPr/>
        </p:nvSpPr>
        <p:spPr>
          <a:xfrm>
            <a:off x="6096003" y="4110644"/>
            <a:ext cx="4661767" cy="7640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latin typeface="Century Gothic" panose="020B0502020202020204" pitchFamily="34" charset="0"/>
              </a:rPr>
              <a:t>Todo esto a  fin de establecer bases de prioridades para crear políticas financieras, fiscales y crediticias, elaborar y ejecutar programas y estrategias que serán integradas dentro del Plan Nacional.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7C389B62-DE81-4827-9394-C775F614CE9C}"/>
              </a:ext>
            </a:extLst>
          </p:cNvPr>
          <p:cNvSpPr/>
          <p:nvPr/>
        </p:nvSpPr>
        <p:spPr>
          <a:xfrm>
            <a:off x="5764055" y="3278391"/>
            <a:ext cx="5196213" cy="5892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>
                <a:latin typeface="Century Gothic" panose="020B0502020202020204" pitchFamily="34" charset="0"/>
              </a:rPr>
              <a:t>Será la Administración Pública quien coordine las distintas instancias de participación ciudadana, con la ayuda de la Secretaría de Hacienda y de Crédito público. </a:t>
            </a: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679023FC-154B-4D0E-B3EC-9C7FD350B7F9}"/>
              </a:ext>
            </a:extLst>
          </p:cNvPr>
          <p:cNvCxnSpPr/>
          <p:nvPr/>
        </p:nvCxnSpPr>
        <p:spPr>
          <a:xfrm>
            <a:off x="6841292" y="2267211"/>
            <a:ext cx="46450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130D6328-EB81-47C4-82D1-D3A60D815417}"/>
              </a:ext>
            </a:extLst>
          </p:cNvPr>
          <p:cNvCxnSpPr/>
          <p:nvPr/>
        </p:nvCxnSpPr>
        <p:spPr>
          <a:xfrm>
            <a:off x="11486367" y="2267211"/>
            <a:ext cx="0" cy="28497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Rectángulo 58">
            <a:extLst>
              <a:ext uri="{FF2B5EF4-FFF2-40B4-BE49-F238E27FC236}">
                <a16:creationId xmlns:a16="http://schemas.microsoft.com/office/drawing/2014/main" id="{BAD2AEB3-78BC-40C5-B5CF-DEAAB5463DA4}"/>
              </a:ext>
            </a:extLst>
          </p:cNvPr>
          <p:cNvSpPr/>
          <p:nvPr/>
        </p:nvSpPr>
        <p:spPr>
          <a:xfrm>
            <a:off x="9524672" y="5089102"/>
            <a:ext cx="2466196" cy="4070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latin typeface="Century Gothic" panose="020B0502020202020204" pitchFamily="34" charset="0"/>
              </a:rPr>
              <a:t>INDICADORES ESTRATÉGICOS</a:t>
            </a: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102E2D08-0306-47AB-B762-9FB027EA6465}"/>
              </a:ext>
            </a:extLst>
          </p:cNvPr>
          <p:cNvCxnSpPr>
            <a:stCxn id="59" idx="1"/>
          </p:cNvCxnSpPr>
          <p:nvPr/>
        </p:nvCxnSpPr>
        <p:spPr>
          <a:xfrm flipH="1" flipV="1">
            <a:off x="7918530" y="5292623"/>
            <a:ext cx="1606142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BEED6549-BA21-46BE-AD70-EBA787598AD9}"/>
              </a:ext>
            </a:extLst>
          </p:cNvPr>
          <p:cNvCxnSpPr/>
          <p:nvPr/>
        </p:nvCxnSpPr>
        <p:spPr>
          <a:xfrm>
            <a:off x="7958189" y="5292623"/>
            <a:ext cx="0" cy="5194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Rectángulo 63">
            <a:extLst>
              <a:ext uri="{FF2B5EF4-FFF2-40B4-BE49-F238E27FC236}">
                <a16:creationId xmlns:a16="http://schemas.microsoft.com/office/drawing/2014/main" id="{DD28F1CC-320A-4B62-89CE-07CA21C8A0D8}"/>
              </a:ext>
            </a:extLst>
          </p:cNvPr>
          <p:cNvSpPr/>
          <p:nvPr/>
        </p:nvSpPr>
        <p:spPr>
          <a:xfrm>
            <a:off x="6216395" y="5631258"/>
            <a:ext cx="5894868" cy="11404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200" dirty="0">
                <a:latin typeface="Century Gothic" panose="020B0502020202020204" pitchFamily="34" charset="0"/>
              </a:rPr>
              <a:t>La Ley de Planeación estipula que, el Ejecutivo Federal establecerá un Sistema de Evaluación y Compensación por el Desempeño para medir los avances de las dependencias de la Administración Pública Federal centralizado en el logro de los objetivos y metas del Plan y de los programas sectoriales que se hayan comprometido a alcanzar anualmente. </a:t>
            </a:r>
          </a:p>
        </p:txBody>
      </p:sp>
    </p:spTree>
    <p:extLst>
      <p:ext uri="{BB962C8B-B14F-4D97-AF65-F5344CB8AC3E}">
        <p14:creationId xmlns:p14="http://schemas.microsoft.com/office/powerpoint/2010/main" val="199390642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135</TotalTime>
  <Words>292</Words>
  <Application>Microsoft Office PowerPoint</Application>
  <PresentationFormat>Panorámica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Gill Sans MT</vt:lpstr>
      <vt:lpstr>Impact</vt:lpstr>
      <vt:lpstr>Distintivo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Ley de planeación nacional.</dc:title>
  <dc:creator>Usuario</dc:creator>
  <cp:lastModifiedBy>Usuario</cp:lastModifiedBy>
  <cp:revision>8</cp:revision>
  <dcterms:created xsi:type="dcterms:W3CDTF">2019-10-05T02:32:16Z</dcterms:created>
  <dcterms:modified xsi:type="dcterms:W3CDTF">2019-10-05T04:47:34Z</dcterms:modified>
</cp:coreProperties>
</file>